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56" r:id="rId3"/>
    <p:sldId id="261" r:id="rId4"/>
    <p:sldId id="262" r:id="rId5"/>
    <p:sldId id="268" r:id="rId6"/>
    <p:sldId id="263" r:id="rId7"/>
    <p:sldId id="264" r:id="rId8"/>
    <p:sldId id="265" r:id="rId9"/>
    <p:sldId id="266" r:id="rId10"/>
    <p:sldId id="267" r:id="rId11"/>
    <p:sldId id="270" r:id="rId12"/>
    <p:sldId id="280" r:id="rId13"/>
    <p:sldId id="281" r:id="rId14"/>
    <p:sldId id="272" r:id="rId15"/>
    <p:sldId id="271" r:id="rId16"/>
    <p:sldId id="273" r:id="rId17"/>
    <p:sldId id="274" r:id="rId18"/>
    <p:sldId id="275" r:id="rId19"/>
    <p:sldId id="278" r:id="rId20"/>
    <p:sldId id="276" r:id="rId21"/>
    <p:sldId id="277" r:id="rId22"/>
    <p:sldId id="279" r:id="rId23"/>
    <p:sldId id="257" r:id="rId24"/>
    <p:sldId id="258" r:id="rId25"/>
    <p:sldId id="259" r:id="rId26"/>
    <p:sldId id="260" r:id="rId27"/>
    <p:sldId id="282" r:id="rId28"/>
    <p:sldId id="285" r:id="rId29"/>
    <p:sldId id="284" r:id="rId30"/>
    <p:sldId id="286" r:id="rId31"/>
    <p:sldId id="287" r:id="rId32"/>
    <p:sldId id="283"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9ED0F4B5-1FC0-42BD-9DA5-437AFD5F4E43}" type="datetimeFigureOut">
              <a:rPr lang="en-US" smtClean="0"/>
              <a:t>1/24/2017</a:t>
            </a:fld>
            <a:endParaRPr lang="en-US" dirty="0"/>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D0F4B5-1FC0-42BD-9DA5-437AFD5F4E43}" type="datetimeFigureOut">
              <a:rPr lang="en-US" smtClean="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D0F4B5-1FC0-42BD-9DA5-437AFD5F4E43}" type="datetimeFigureOut">
              <a:rPr lang="en-US" smtClean="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D0F4B5-1FC0-42BD-9DA5-437AFD5F4E43}" type="datetimeFigureOut">
              <a:rPr lang="en-US" smtClean="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D0F4B5-1FC0-42BD-9DA5-437AFD5F4E43}" type="datetimeFigureOut">
              <a:rPr lang="en-US" smtClean="0"/>
              <a:t>1/24/2017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ED0F4B5-1FC0-42BD-9DA5-437AFD5F4E43}" type="datetimeFigureOut">
              <a:rPr lang="en-US" smtClean="0"/>
              <a:t>1/24/2017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DE93C7-5AB0-4293-B0D9-BB47F07E77B0}" type="slidenum">
              <a:rPr lang="en-US" smtClean="0"/>
              <a:t>‹#›</a:t>
            </a:fld>
            <a:endParaRPr lang="en-US" dirty="0"/>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ED0F4B5-1FC0-42BD-9DA5-437AFD5F4E43}" type="datetimeFigureOut">
              <a:rPr lang="en-US" smtClean="0"/>
              <a:t>1/24/2017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5DE93C7-5AB0-4293-B0D9-BB47F07E77B0}" type="slidenum">
              <a:rPr lang="en-US" smtClean="0"/>
              <a:t>‹#›</a:t>
            </a:fld>
            <a:endParaRPr lang="en-US" dirty="0"/>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D0F4B5-1FC0-42BD-9DA5-437AFD5F4E43}" type="datetimeFigureOut">
              <a:rPr lang="en-US" smtClean="0"/>
              <a:t>1/24/2017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D0F4B5-1FC0-42BD-9DA5-437AFD5F4E43}" type="datetimeFigureOut">
              <a:rPr lang="en-US" smtClean="0"/>
              <a:t>1/24/2017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9ED0F4B5-1FC0-42BD-9DA5-437AFD5F4E43}" type="datetimeFigureOut">
              <a:rPr lang="en-US" smtClean="0"/>
              <a:t>1/24/2017</a:t>
            </a:fld>
            <a:endParaRPr lang="en-US" dirty="0"/>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9ED0F4B5-1FC0-42BD-9DA5-437AFD5F4E43}" type="datetimeFigureOut">
              <a:rPr lang="en-US" smtClean="0"/>
              <a:t>1/24/2017</a:t>
            </a:fld>
            <a:endParaRPr lang="en-US" dirty="0"/>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85DE93C7-5AB0-4293-B0D9-BB47F07E77B0}" type="slidenum">
              <a:rPr lang="en-US" smtClean="0"/>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9ED0F4B5-1FC0-42BD-9DA5-437AFD5F4E43}" type="datetimeFigureOut">
              <a:rPr lang="en-US" smtClean="0"/>
              <a:t>1/24/2017</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85DE93C7-5AB0-4293-B0D9-BB47F07E77B0}"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762000"/>
            <a:ext cx="2172628" cy="1583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a:xfrm>
            <a:off x="685800" y="1905000"/>
            <a:ext cx="7772400" cy="3970469"/>
          </a:xfrm>
        </p:spPr>
        <p:txBody>
          <a:bodyPr>
            <a:normAutofit fontScale="92500" lnSpcReduction="10000"/>
          </a:bodyPr>
          <a:lstStyle/>
          <a:p>
            <a:r>
              <a:rPr lang="en-US" sz="3600" dirty="0" smtClean="0"/>
              <a:t>What does conflict mean to you?</a:t>
            </a:r>
          </a:p>
          <a:p>
            <a:r>
              <a:rPr lang="en-US" sz="3600" dirty="0" smtClean="0"/>
              <a:t>What does it feel like to be in a conflict?</a:t>
            </a:r>
          </a:p>
          <a:p>
            <a:r>
              <a:rPr lang="en-US" sz="3600" dirty="0" smtClean="0"/>
              <a:t>What situations feel like conflict to you?</a:t>
            </a:r>
          </a:p>
          <a:p>
            <a:r>
              <a:rPr lang="en-US" sz="3600" dirty="0" smtClean="0"/>
              <a:t>What are some examples of negative results?</a:t>
            </a:r>
          </a:p>
          <a:p>
            <a:r>
              <a:rPr lang="en-US" sz="3600" dirty="0" smtClean="0"/>
              <a:t>What are some examples of positive results?</a:t>
            </a:r>
            <a:endParaRPr lang="en-US" sz="3600" dirty="0"/>
          </a:p>
        </p:txBody>
      </p:sp>
    </p:spTree>
    <p:extLst>
      <p:ext uri="{BB962C8B-B14F-4D97-AF65-F5344CB8AC3E}">
        <p14:creationId xmlns:p14="http://schemas.microsoft.com/office/powerpoint/2010/main" val="18618833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a:xfrm>
            <a:off x="1463041" y="1676400"/>
            <a:ext cx="6004560" cy="4046669"/>
          </a:xfrm>
        </p:spPr>
        <p:txBody>
          <a:bodyPr>
            <a:normAutofit lnSpcReduction="10000"/>
          </a:bodyPr>
          <a:lstStyle/>
          <a:p>
            <a:r>
              <a:rPr lang="en-US" dirty="0" smtClean="0"/>
              <a:t>What is the conflict?</a:t>
            </a:r>
          </a:p>
          <a:p>
            <a:pPr lvl="1"/>
            <a:r>
              <a:rPr lang="en-US" dirty="0" smtClean="0">
                <a:solidFill>
                  <a:srgbClr val="FF0000"/>
                </a:solidFill>
              </a:rPr>
              <a:t>Calvin’s thoughts about the situation</a:t>
            </a:r>
            <a:r>
              <a:rPr lang="en-US" dirty="0" smtClean="0"/>
              <a:t>.</a:t>
            </a:r>
          </a:p>
          <a:p>
            <a:r>
              <a:rPr lang="en-US" dirty="0" smtClean="0"/>
              <a:t>Who was the bystander?</a:t>
            </a:r>
          </a:p>
          <a:p>
            <a:pPr lvl="1"/>
            <a:r>
              <a:rPr lang="en-US" dirty="0" smtClean="0">
                <a:solidFill>
                  <a:srgbClr val="FF0000"/>
                </a:solidFill>
              </a:rPr>
              <a:t>Fatima</a:t>
            </a:r>
          </a:p>
          <a:p>
            <a:r>
              <a:rPr lang="en-US" dirty="0" smtClean="0"/>
              <a:t>Who was the aggressor?</a:t>
            </a:r>
          </a:p>
          <a:p>
            <a:pPr lvl="1"/>
            <a:r>
              <a:rPr lang="en-US" dirty="0" smtClean="0">
                <a:solidFill>
                  <a:srgbClr val="FF0000"/>
                </a:solidFill>
              </a:rPr>
              <a:t>Calvin</a:t>
            </a:r>
          </a:p>
          <a:p>
            <a:r>
              <a:rPr lang="en-US" dirty="0" smtClean="0"/>
              <a:t>Who was the victim?</a:t>
            </a:r>
          </a:p>
          <a:p>
            <a:pPr lvl="1"/>
            <a:r>
              <a:rPr lang="en-US" dirty="0" smtClean="0">
                <a:solidFill>
                  <a:srgbClr val="FF0000"/>
                </a:solidFill>
              </a:rPr>
              <a:t>Jim</a:t>
            </a:r>
          </a:p>
          <a:p>
            <a:r>
              <a:rPr lang="en-US" dirty="0" smtClean="0"/>
              <a:t>Who would be the problem solver?</a:t>
            </a:r>
          </a:p>
          <a:p>
            <a:pPr lvl="1"/>
            <a:r>
              <a:rPr lang="en-US" dirty="0" smtClean="0">
                <a:solidFill>
                  <a:srgbClr val="FF0000"/>
                </a:solidFill>
              </a:rPr>
              <a:t>Fatima</a:t>
            </a:r>
            <a:endParaRPr lang="en-US" dirty="0">
              <a:solidFill>
                <a:srgbClr val="FF0000"/>
              </a:solidFill>
            </a:endParaRPr>
          </a:p>
        </p:txBody>
      </p:sp>
    </p:spTree>
    <p:extLst>
      <p:ext uri="{BB962C8B-B14F-4D97-AF65-F5344CB8AC3E}">
        <p14:creationId xmlns:p14="http://schemas.microsoft.com/office/powerpoint/2010/main" val="4567043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09600"/>
            <a:ext cx="6812845" cy="897685"/>
          </a:xfrm>
        </p:spPr>
        <p:txBody>
          <a:bodyPr>
            <a:normAutofit/>
          </a:bodyPr>
          <a:lstStyle/>
          <a:p>
            <a:r>
              <a:rPr lang="en-US" sz="2400" dirty="0" smtClean="0"/>
              <a:t>THINK ABOUT IT!</a:t>
            </a:r>
            <a:r>
              <a:rPr lang="en-US" dirty="0" smtClean="0"/>
              <a:t/>
            </a:r>
            <a:br>
              <a:rPr lang="en-US" dirty="0" smtClean="0"/>
            </a:br>
            <a:r>
              <a:rPr lang="en-US" sz="2000" dirty="0" smtClean="0"/>
              <a:t>Describe a fictional or nonfictional conflict</a:t>
            </a:r>
            <a:endParaRPr lang="en-US" sz="2000" dirty="0"/>
          </a:p>
        </p:txBody>
      </p:sp>
      <p:sp>
        <p:nvSpPr>
          <p:cNvPr id="3" name="Content Placeholder 2"/>
          <p:cNvSpPr>
            <a:spLocks noGrp="1"/>
          </p:cNvSpPr>
          <p:nvPr>
            <p:ph idx="1"/>
          </p:nvPr>
        </p:nvSpPr>
        <p:spPr>
          <a:xfrm>
            <a:off x="838200" y="1447800"/>
            <a:ext cx="7467600" cy="4724400"/>
          </a:xfrm>
        </p:spPr>
        <p:txBody>
          <a:bodyPr>
            <a:normAutofit/>
          </a:bodyPr>
          <a:lstStyle/>
          <a:p>
            <a:pPr marL="457200" indent="-457200">
              <a:buAutoNum type="arabicPeriod"/>
            </a:pPr>
            <a:r>
              <a:rPr lang="en-US" sz="1400" dirty="0" smtClean="0"/>
              <a:t>What was the  </a:t>
            </a:r>
            <a:r>
              <a:rPr lang="en-US" sz="1400" smtClean="0"/>
              <a:t>conflict  </a:t>
            </a:r>
            <a:r>
              <a:rPr lang="en-US" sz="1400" dirty="0" smtClean="0"/>
              <a:t>about:</a:t>
            </a:r>
          </a:p>
          <a:p>
            <a:pPr marL="457200" indent="-457200">
              <a:buAutoNum type="arabicPeriod"/>
            </a:pPr>
            <a:r>
              <a:rPr lang="en-US" sz="1400" dirty="0" smtClean="0"/>
              <a:t>I saw this conflict: (choose one)</a:t>
            </a:r>
          </a:p>
          <a:p>
            <a:pPr lvl="1"/>
            <a:r>
              <a:rPr lang="en-US" sz="1400" dirty="0"/>
              <a:t> O</a:t>
            </a:r>
            <a:r>
              <a:rPr lang="en-US" sz="1400" dirty="0" smtClean="0"/>
              <a:t>n the TV</a:t>
            </a:r>
          </a:p>
          <a:p>
            <a:pPr lvl="1"/>
            <a:r>
              <a:rPr lang="en-US" sz="1400" dirty="0" smtClean="0"/>
              <a:t>At the movies</a:t>
            </a:r>
          </a:p>
          <a:p>
            <a:pPr lvl="1"/>
            <a:r>
              <a:rPr lang="en-US" sz="1400" dirty="0" smtClean="0"/>
              <a:t>In a book</a:t>
            </a:r>
          </a:p>
          <a:p>
            <a:pPr lvl="1"/>
            <a:r>
              <a:rPr lang="en-US" sz="1400" dirty="0" smtClean="0"/>
              <a:t>At school</a:t>
            </a:r>
          </a:p>
          <a:p>
            <a:pPr lvl="1"/>
            <a:r>
              <a:rPr lang="en-US" sz="1400" dirty="0" smtClean="0"/>
              <a:t>Other (describe)</a:t>
            </a:r>
          </a:p>
          <a:p>
            <a:pPr marL="0" indent="0">
              <a:buNone/>
            </a:pPr>
            <a:r>
              <a:rPr lang="en-US" sz="1400" dirty="0" smtClean="0">
                <a:solidFill>
                  <a:srgbClr val="FF0000"/>
                </a:solidFill>
              </a:rPr>
              <a:t>3</a:t>
            </a:r>
            <a:r>
              <a:rPr lang="en-US" sz="1400" dirty="0" smtClean="0"/>
              <a:t>. The conflict had: (choose one, and describe what happened)</a:t>
            </a:r>
          </a:p>
          <a:p>
            <a:pPr lvl="1"/>
            <a:r>
              <a:rPr lang="en-US" sz="1400" dirty="0" smtClean="0"/>
              <a:t>Positive consequences</a:t>
            </a:r>
          </a:p>
          <a:p>
            <a:pPr lvl="1"/>
            <a:r>
              <a:rPr lang="en-US" sz="1400" dirty="0" smtClean="0"/>
              <a:t>Negative consequences</a:t>
            </a:r>
          </a:p>
          <a:p>
            <a:pPr lvl="1"/>
            <a:r>
              <a:rPr lang="en-US" sz="1400" dirty="0" smtClean="0"/>
              <a:t>Both</a:t>
            </a:r>
          </a:p>
          <a:p>
            <a:pPr marL="0" indent="0">
              <a:buNone/>
            </a:pPr>
            <a:r>
              <a:rPr lang="en-US" sz="1400" dirty="0" smtClean="0">
                <a:solidFill>
                  <a:srgbClr val="FF0000"/>
                </a:solidFill>
              </a:rPr>
              <a:t>4 </a:t>
            </a:r>
            <a:r>
              <a:rPr lang="en-US" sz="1400" dirty="0" smtClean="0"/>
              <a:t>.Name the following:</a:t>
            </a:r>
          </a:p>
          <a:p>
            <a:pPr lvl="1"/>
            <a:r>
              <a:rPr lang="en-US" sz="1400" dirty="0" smtClean="0"/>
              <a:t>Aggressor(s)</a:t>
            </a:r>
          </a:p>
          <a:p>
            <a:pPr lvl="1"/>
            <a:r>
              <a:rPr lang="en-US" sz="1400" dirty="0" smtClean="0"/>
              <a:t>Victim(s)</a:t>
            </a:r>
          </a:p>
          <a:p>
            <a:pPr lvl="1"/>
            <a:r>
              <a:rPr lang="en-US" sz="1400" dirty="0" smtClean="0"/>
              <a:t>Bystander(s)</a:t>
            </a:r>
          </a:p>
          <a:p>
            <a:pPr lvl="1"/>
            <a:r>
              <a:rPr lang="en-US" sz="1400" dirty="0" smtClean="0"/>
              <a:t>Problem-solver(s)</a:t>
            </a:r>
          </a:p>
          <a:p>
            <a:pPr marL="0" indent="0">
              <a:buNone/>
            </a:pPr>
            <a:r>
              <a:rPr lang="en-US" sz="1400" dirty="0" smtClean="0">
                <a:solidFill>
                  <a:srgbClr val="FF0000"/>
                </a:solidFill>
              </a:rPr>
              <a:t>5. </a:t>
            </a:r>
            <a:r>
              <a:rPr lang="en-US" sz="1400" dirty="0" smtClean="0"/>
              <a:t>The negative consequences could have been avoided if:</a:t>
            </a:r>
          </a:p>
          <a:p>
            <a:pPr lvl="1"/>
            <a:endParaRPr lang="en-US" sz="1400" dirty="0" smtClean="0"/>
          </a:p>
          <a:p>
            <a:pPr marL="0" indent="0">
              <a:buNone/>
            </a:pPr>
            <a:endParaRPr lang="en-US" sz="2000" dirty="0" smtClean="0"/>
          </a:p>
        </p:txBody>
      </p:sp>
    </p:spTree>
    <p:extLst>
      <p:ext uri="{BB962C8B-B14F-4D97-AF65-F5344CB8AC3E}">
        <p14:creationId xmlns:p14="http://schemas.microsoft.com/office/powerpoint/2010/main" val="306240990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2362200"/>
            <a:ext cx="1262052" cy="1346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990600" y="685801"/>
            <a:ext cx="6965245" cy="1202485"/>
          </a:xfrm>
        </p:spPr>
        <p:txBody>
          <a:bodyPr/>
          <a:lstStyle/>
          <a:p>
            <a:r>
              <a:rPr lang="en-US" dirty="0" smtClean="0"/>
              <a:t>CONCLUSION</a:t>
            </a:r>
            <a:endParaRPr lang="en-US" dirty="0"/>
          </a:p>
        </p:txBody>
      </p:sp>
      <p:sp>
        <p:nvSpPr>
          <p:cNvPr id="3" name="Content Placeholder 2"/>
          <p:cNvSpPr>
            <a:spLocks noGrp="1"/>
          </p:cNvSpPr>
          <p:nvPr>
            <p:ph idx="1"/>
          </p:nvPr>
        </p:nvSpPr>
        <p:spPr>
          <a:xfrm>
            <a:off x="1109652" y="1676400"/>
            <a:ext cx="7239000" cy="4724400"/>
          </a:xfrm>
        </p:spPr>
        <p:txBody>
          <a:bodyPr>
            <a:normAutofit/>
          </a:bodyPr>
          <a:lstStyle/>
          <a:p>
            <a:r>
              <a:rPr lang="en-US" dirty="0" smtClean="0"/>
              <a:t>We experience and express conflicts in many ways.</a:t>
            </a:r>
          </a:p>
          <a:p>
            <a:r>
              <a:rPr lang="en-US" dirty="0" smtClean="0"/>
              <a:t>Everyone has conflicts; people are not good or bad because they experience them.</a:t>
            </a:r>
          </a:p>
          <a:p>
            <a:r>
              <a:rPr lang="en-US" dirty="0" smtClean="0"/>
              <a:t>Conflict is a part of life, and sometimes it is a necessary part of life.</a:t>
            </a:r>
          </a:p>
          <a:p>
            <a:r>
              <a:rPr lang="en-US" dirty="0" smtClean="0"/>
              <a:t>The important issue is how you handle conflict.</a:t>
            </a:r>
          </a:p>
          <a:p>
            <a:r>
              <a:rPr lang="en-US" dirty="0" smtClean="0"/>
              <a:t>If we resolve our conflicts by fighting, then conflict becomes something negative.</a:t>
            </a:r>
          </a:p>
          <a:p>
            <a:r>
              <a:rPr lang="en-US" dirty="0" smtClean="0"/>
              <a:t>If we handle it in a positive way, then conflict can help us learn more about ourselves and others.</a:t>
            </a:r>
          </a:p>
          <a:p>
            <a:endParaRPr lang="en-US" dirty="0"/>
          </a:p>
        </p:txBody>
      </p:sp>
    </p:spTree>
    <p:extLst>
      <p:ext uri="{BB962C8B-B14F-4D97-AF65-F5344CB8AC3E}">
        <p14:creationId xmlns:p14="http://schemas.microsoft.com/office/powerpoint/2010/main" val="373250064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TICKET</a:t>
            </a:r>
            <a:endParaRPr lang="en-US" dirty="0"/>
          </a:p>
        </p:txBody>
      </p:sp>
      <p:sp>
        <p:nvSpPr>
          <p:cNvPr id="3" name="Content Placeholder 2"/>
          <p:cNvSpPr>
            <a:spLocks noGrp="1"/>
          </p:cNvSpPr>
          <p:nvPr>
            <p:ph idx="1"/>
          </p:nvPr>
        </p:nvSpPr>
        <p:spPr/>
        <p:txBody>
          <a:bodyPr/>
          <a:lstStyle/>
          <a:p>
            <a:r>
              <a:rPr lang="en-US" dirty="0" smtClean="0"/>
              <a:t>List two ways to deal with conflicts in a positive manner.</a:t>
            </a:r>
            <a:endParaRPr lang="en-US" dirty="0"/>
          </a:p>
        </p:txBody>
      </p:sp>
    </p:spTree>
    <p:extLst>
      <p:ext uri="{BB962C8B-B14F-4D97-AF65-F5344CB8AC3E}">
        <p14:creationId xmlns:p14="http://schemas.microsoft.com/office/powerpoint/2010/main" val="73097353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9696" y="762000"/>
            <a:ext cx="188176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normAutofit lnSpcReduction="10000"/>
          </a:bodyPr>
          <a:lstStyle/>
          <a:p>
            <a:r>
              <a:rPr lang="en-US" dirty="0" smtClean="0"/>
              <a:t>List some violence prevention efforts you know about.</a:t>
            </a:r>
          </a:p>
          <a:p>
            <a:r>
              <a:rPr lang="en-US" dirty="0" smtClean="0"/>
              <a:t>Was it difficult or easy to find out about violence prevention work?</a:t>
            </a:r>
          </a:p>
          <a:p>
            <a:r>
              <a:rPr lang="en-US" dirty="0" smtClean="0"/>
              <a:t>Does the media devote more time to telling you about violence prevention or telling you about violence? (shooting, stabbings, etc.)</a:t>
            </a:r>
          </a:p>
          <a:p>
            <a:r>
              <a:rPr lang="en-US" dirty="0" smtClean="0"/>
              <a:t>Does the media devote more time telling us about the violent kids than telling us about those who are nonviolent?</a:t>
            </a:r>
            <a:endParaRPr lang="en-US" dirty="0"/>
          </a:p>
        </p:txBody>
      </p:sp>
    </p:spTree>
    <p:extLst>
      <p:ext uri="{BB962C8B-B14F-4D97-AF65-F5344CB8AC3E}">
        <p14:creationId xmlns:p14="http://schemas.microsoft.com/office/powerpoint/2010/main" val="28649217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43000"/>
            <a:ext cx="7298268" cy="1181867"/>
          </a:xfrm>
        </p:spPr>
        <p:txBody>
          <a:bodyPr>
            <a:noAutofit/>
          </a:bodyPr>
          <a:lstStyle/>
          <a:p>
            <a:r>
              <a:rPr lang="en-US" sz="4000" dirty="0" smtClean="0"/>
              <a:t>WHEN CONFLICTS BECOME FIGHTS</a:t>
            </a:r>
            <a:endParaRPr lang="en-US" sz="4000"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4599" y="2438400"/>
            <a:ext cx="4475163" cy="3615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5810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TROUBLE IN THE HALL SCENE 2</a:t>
            </a:r>
            <a:endParaRPr lang="en-US" dirty="0"/>
          </a:p>
        </p:txBody>
      </p:sp>
      <p:sp>
        <p:nvSpPr>
          <p:cNvPr id="3" name="Content Placeholder 2"/>
          <p:cNvSpPr>
            <a:spLocks noGrp="1"/>
          </p:cNvSpPr>
          <p:nvPr>
            <p:ph idx="1"/>
          </p:nvPr>
        </p:nvSpPr>
        <p:spPr/>
        <p:txBody>
          <a:bodyPr/>
          <a:lstStyle/>
          <a:p>
            <a:pPr marL="0" indent="0">
              <a:buNone/>
            </a:pPr>
            <a:r>
              <a:rPr lang="en-US" b="1" dirty="0" smtClean="0"/>
              <a:t>BACKGROUND</a:t>
            </a:r>
            <a:r>
              <a:rPr lang="en-US" dirty="0" smtClean="0"/>
              <a:t>: Calvin and Fatima were talking in the hall, when Calvin saw his girlfriend, Naomi, talking to Jim. Calvin suspected that Jim was trying to put the moves on his girlfriend. He became angry and jealous.</a:t>
            </a:r>
          </a:p>
          <a:p>
            <a:pPr marL="0" indent="0">
              <a:buNone/>
            </a:pPr>
            <a:endParaRPr lang="en-US" dirty="0"/>
          </a:p>
          <a:p>
            <a:pPr marL="0" indent="0">
              <a:buNone/>
            </a:pPr>
            <a:r>
              <a:rPr lang="en-US" b="1" dirty="0" smtClean="0"/>
              <a:t>THE SCENE: </a:t>
            </a:r>
            <a:r>
              <a:rPr lang="en-US" dirty="0" smtClean="0"/>
              <a:t>Calvin decides to confront Jim and Naomi.</a:t>
            </a:r>
            <a:endParaRPr lang="en-US" dirty="0"/>
          </a:p>
        </p:txBody>
      </p:sp>
    </p:spTree>
    <p:extLst>
      <p:ext uri="{BB962C8B-B14F-4D97-AF65-F5344CB8AC3E}">
        <p14:creationId xmlns:p14="http://schemas.microsoft.com/office/powerpoint/2010/main" val="322072772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533400"/>
            <a:ext cx="7391400" cy="5638800"/>
          </a:xfrm>
        </p:spPr>
        <p:txBody>
          <a:bodyPr>
            <a:normAutofit/>
          </a:bodyPr>
          <a:lstStyle/>
          <a:p>
            <a:r>
              <a:rPr lang="en-US" dirty="0" smtClean="0">
                <a:solidFill>
                  <a:srgbClr val="FF0000"/>
                </a:solidFill>
              </a:rPr>
              <a:t>Calvin: That guy’s got no right moving in on my girlfriend. I’m going after him.</a:t>
            </a:r>
          </a:p>
          <a:p>
            <a:r>
              <a:rPr lang="en-US" dirty="0" smtClean="0"/>
              <a:t>Fatima: Yeah ,well, you better do something because he’s going to take your girlfriend away right in front of your face. Besides, all the other kids will think you’re a fool for letting Jim steal Naomi.</a:t>
            </a:r>
          </a:p>
          <a:p>
            <a:pPr marL="0" indent="0">
              <a:buNone/>
            </a:pPr>
            <a:r>
              <a:rPr lang="en-US" dirty="0" smtClean="0">
                <a:solidFill>
                  <a:srgbClr val="00B050"/>
                </a:solidFill>
              </a:rPr>
              <a:t>[Calvin walks over to Jim and Naomi. Fatima follows]</a:t>
            </a:r>
          </a:p>
          <a:p>
            <a:r>
              <a:rPr lang="en-US" dirty="0" smtClean="0">
                <a:solidFill>
                  <a:srgbClr val="FF0000"/>
                </a:solidFill>
              </a:rPr>
              <a:t>Calvin:{Calvin pokes Jim on the shoulder.] </a:t>
            </a:r>
            <a:r>
              <a:rPr lang="en-US" dirty="0" err="1" smtClean="0">
                <a:solidFill>
                  <a:srgbClr val="FF0000"/>
                </a:solidFill>
              </a:rPr>
              <a:t>Yo</a:t>
            </a:r>
            <a:r>
              <a:rPr lang="en-US" dirty="0" smtClean="0">
                <a:solidFill>
                  <a:srgbClr val="FF0000"/>
                </a:solidFill>
              </a:rPr>
              <a:t>, man, what do you think you’re doing? You better me moving along.</a:t>
            </a:r>
          </a:p>
          <a:p>
            <a:r>
              <a:rPr lang="en-US" dirty="0" smtClean="0">
                <a:solidFill>
                  <a:srgbClr val="0070C0"/>
                </a:solidFill>
              </a:rPr>
              <a:t>Jim: Hey Calvin, don’t mess with me. I’m just standing here minding my own business, talking to Naomi.</a:t>
            </a:r>
          </a:p>
          <a:p>
            <a:r>
              <a:rPr lang="en-US" dirty="0" smtClean="0">
                <a:solidFill>
                  <a:srgbClr val="FF0000"/>
                </a:solidFill>
              </a:rPr>
              <a:t>Calvin: When you talk with Naomi, you’re in my business.</a:t>
            </a:r>
          </a:p>
          <a:p>
            <a:endParaRPr lang="en-US" dirty="0" smtClean="0"/>
          </a:p>
          <a:p>
            <a:endParaRPr lang="en-US" dirty="0"/>
          </a:p>
        </p:txBody>
      </p:sp>
    </p:spTree>
    <p:extLst>
      <p:ext uri="{BB962C8B-B14F-4D97-AF65-F5344CB8AC3E}">
        <p14:creationId xmlns:p14="http://schemas.microsoft.com/office/powerpoint/2010/main" val="38771855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1" y="914400"/>
            <a:ext cx="6172200" cy="4800600"/>
          </a:xfrm>
        </p:spPr>
        <p:txBody>
          <a:bodyPr>
            <a:normAutofit lnSpcReduction="10000"/>
          </a:bodyPr>
          <a:lstStyle/>
          <a:p>
            <a:r>
              <a:rPr lang="en-US" dirty="0" smtClean="0"/>
              <a:t>Fatima: [Laughing] Ooh, you tell ’</a:t>
            </a:r>
            <a:r>
              <a:rPr lang="en-US" dirty="0" err="1" smtClean="0"/>
              <a:t>em</a:t>
            </a:r>
            <a:r>
              <a:rPr lang="en-US" dirty="0" smtClean="0"/>
              <a:t>, Calvin</a:t>
            </a:r>
          </a:p>
          <a:p>
            <a:r>
              <a:rPr lang="en-US" dirty="0" smtClean="0">
                <a:solidFill>
                  <a:srgbClr val="7030A0"/>
                </a:solidFill>
              </a:rPr>
              <a:t>Naomi: Why don’t you stay out of this, Fatima?</a:t>
            </a:r>
          </a:p>
          <a:p>
            <a:r>
              <a:rPr lang="en-US" dirty="0" smtClean="0">
                <a:solidFill>
                  <a:srgbClr val="FF0000"/>
                </a:solidFill>
              </a:rPr>
              <a:t>Calvin: I’ve seen you hanging around Naomi like some kind of dog. You’re always following her. You better not be moving in on my girlfriend.</a:t>
            </a:r>
          </a:p>
          <a:p>
            <a:r>
              <a:rPr lang="en-US" dirty="0" smtClean="0">
                <a:solidFill>
                  <a:srgbClr val="0070C0"/>
                </a:solidFill>
              </a:rPr>
              <a:t>Jim: So what if I am? What are you going to do to stop me?</a:t>
            </a:r>
          </a:p>
          <a:p>
            <a:r>
              <a:rPr lang="en-US" dirty="0" smtClean="0">
                <a:solidFill>
                  <a:srgbClr val="FF0000"/>
                </a:solidFill>
              </a:rPr>
              <a:t>Calvin: I don’t have to take this from you.</a:t>
            </a:r>
          </a:p>
          <a:p>
            <a:r>
              <a:rPr lang="en-US" b="1" i="1" dirty="0" smtClean="0">
                <a:solidFill>
                  <a:schemeClr val="accent6">
                    <a:lumMod val="75000"/>
                  </a:schemeClr>
                </a:solidFill>
              </a:rPr>
              <a:t>[Calvin pulls out a pocket knife and stabs Jim in the stomach.]</a:t>
            </a:r>
          </a:p>
          <a:p>
            <a:endParaRPr lang="en-US" b="1" i="1" dirty="0">
              <a:solidFill>
                <a:schemeClr val="accent6">
                  <a:lumMod val="75000"/>
                </a:schemeClr>
              </a:solidFill>
            </a:endParaRPr>
          </a:p>
        </p:txBody>
      </p:sp>
    </p:spTree>
    <p:extLst>
      <p:ext uri="{BB962C8B-B14F-4D97-AF65-F5344CB8AC3E}">
        <p14:creationId xmlns:p14="http://schemas.microsoft.com/office/powerpoint/2010/main" val="320749063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80">
                                          <p:stCondLst>
                                            <p:cond delay="0"/>
                                          </p:stCondLst>
                                        </p:cTn>
                                        <p:tgtEl>
                                          <p:spTgt spid="3">
                                            <p:txEl>
                                              <p:pRg st="5" end="5"/>
                                            </p:txEl>
                                          </p:spTgt>
                                        </p:tgtEl>
                                      </p:cBhvr>
                                    </p:animEffect>
                                    <p:anim calcmode="lin" valueType="num">
                                      <p:cBhvr>
                                        <p:cTn id="2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xEl>
                                              <p:pRg st="5" end="5"/>
                                            </p:txEl>
                                          </p:spTgt>
                                        </p:tgtEl>
                                      </p:cBhvr>
                                      <p:to x="100000" y="60000"/>
                                    </p:animScale>
                                    <p:animScale>
                                      <p:cBhvr>
                                        <p:cTn id="34" dur="166" decel="50000">
                                          <p:stCondLst>
                                            <p:cond delay="676"/>
                                          </p:stCondLst>
                                        </p:cTn>
                                        <p:tgtEl>
                                          <p:spTgt spid="3">
                                            <p:txEl>
                                              <p:pRg st="5" end="5"/>
                                            </p:txEl>
                                          </p:spTgt>
                                        </p:tgtEl>
                                      </p:cBhvr>
                                      <p:to x="100000" y="100000"/>
                                    </p:animScale>
                                    <p:animScale>
                                      <p:cBhvr>
                                        <p:cTn id="35" dur="26">
                                          <p:stCondLst>
                                            <p:cond delay="1312"/>
                                          </p:stCondLst>
                                        </p:cTn>
                                        <p:tgtEl>
                                          <p:spTgt spid="3">
                                            <p:txEl>
                                              <p:pRg st="5" end="5"/>
                                            </p:txEl>
                                          </p:spTgt>
                                        </p:tgtEl>
                                      </p:cBhvr>
                                      <p:to x="100000" y="80000"/>
                                    </p:animScale>
                                    <p:animScale>
                                      <p:cBhvr>
                                        <p:cTn id="36" dur="166" decel="50000">
                                          <p:stCondLst>
                                            <p:cond delay="1338"/>
                                          </p:stCondLst>
                                        </p:cTn>
                                        <p:tgtEl>
                                          <p:spTgt spid="3">
                                            <p:txEl>
                                              <p:pRg st="5" end="5"/>
                                            </p:txEl>
                                          </p:spTgt>
                                        </p:tgtEl>
                                      </p:cBhvr>
                                      <p:to x="100000" y="100000"/>
                                    </p:animScale>
                                    <p:animScale>
                                      <p:cBhvr>
                                        <p:cTn id="37" dur="26">
                                          <p:stCondLst>
                                            <p:cond delay="1642"/>
                                          </p:stCondLst>
                                        </p:cTn>
                                        <p:tgtEl>
                                          <p:spTgt spid="3">
                                            <p:txEl>
                                              <p:pRg st="5" end="5"/>
                                            </p:txEl>
                                          </p:spTgt>
                                        </p:tgtEl>
                                      </p:cBhvr>
                                      <p:to x="100000" y="90000"/>
                                    </p:animScale>
                                    <p:animScale>
                                      <p:cBhvr>
                                        <p:cTn id="38" dur="166" decel="50000">
                                          <p:stCondLst>
                                            <p:cond delay="1668"/>
                                          </p:stCondLst>
                                        </p:cTn>
                                        <p:tgtEl>
                                          <p:spTgt spid="3">
                                            <p:txEl>
                                              <p:pRg st="5" end="5"/>
                                            </p:txEl>
                                          </p:spTgt>
                                        </p:tgtEl>
                                      </p:cBhvr>
                                      <p:to x="100000" y="100000"/>
                                    </p:animScale>
                                    <p:animScale>
                                      <p:cBhvr>
                                        <p:cTn id="39" dur="26">
                                          <p:stCondLst>
                                            <p:cond delay="1808"/>
                                          </p:stCondLst>
                                        </p:cTn>
                                        <p:tgtEl>
                                          <p:spTgt spid="3">
                                            <p:txEl>
                                              <p:pRg st="5" end="5"/>
                                            </p:txEl>
                                          </p:spTgt>
                                        </p:tgtEl>
                                      </p:cBhvr>
                                      <p:to x="100000" y="95000"/>
                                    </p:animScale>
                                    <p:animScale>
                                      <p:cBhvr>
                                        <p:cTn id="40"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US" dirty="0"/>
          </a:p>
        </p:txBody>
      </p:sp>
      <p:sp>
        <p:nvSpPr>
          <p:cNvPr id="3" name="Content Placeholder 2"/>
          <p:cNvSpPr>
            <a:spLocks noGrp="1"/>
          </p:cNvSpPr>
          <p:nvPr>
            <p:ph idx="1"/>
          </p:nvPr>
        </p:nvSpPr>
        <p:spPr/>
        <p:txBody>
          <a:bodyPr>
            <a:normAutofit lnSpcReduction="10000"/>
          </a:bodyPr>
          <a:lstStyle/>
          <a:p>
            <a:r>
              <a:rPr lang="en-US" dirty="0" smtClean="0"/>
              <a:t>What caused the fight?</a:t>
            </a:r>
          </a:p>
          <a:p>
            <a:r>
              <a:rPr lang="en-US" dirty="0" smtClean="0"/>
              <a:t>What body language was expressed and how?</a:t>
            </a:r>
          </a:p>
          <a:p>
            <a:r>
              <a:rPr lang="en-US" dirty="0" smtClean="0"/>
              <a:t>How did the presence of weapons make things worse?</a:t>
            </a:r>
          </a:p>
          <a:p>
            <a:r>
              <a:rPr lang="en-US" dirty="0" smtClean="0"/>
              <a:t>If the players had known Calvin had a knife, would they have acted differently?</a:t>
            </a:r>
          </a:p>
          <a:p>
            <a:r>
              <a:rPr lang="en-US" dirty="0" smtClean="0"/>
              <a:t>How did the environment contribute to violence?</a:t>
            </a:r>
            <a:endParaRPr lang="en-US" dirty="0"/>
          </a:p>
        </p:txBody>
      </p:sp>
    </p:spTree>
    <p:extLst>
      <p:ext uri="{BB962C8B-B14F-4D97-AF65-F5344CB8AC3E}">
        <p14:creationId xmlns:p14="http://schemas.microsoft.com/office/powerpoint/2010/main" val="403832374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14358">
            <a:off x="2770345" y="2246088"/>
            <a:ext cx="4602924" cy="3264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801637" y="1067155"/>
            <a:ext cx="5723468" cy="1828090"/>
          </a:xfrm>
        </p:spPr>
        <p:txBody>
          <a:bodyPr>
            <a:normAutofit/>
          </a:bodyPr>
          <a:lstStyle/>
          <a:p>
            <a:r>
              <a:rPr lang="en-US" sz="9600" dirty="0" smtClean="0"/>
              <a:t>AVB</a:t>
            </a:r>
            <a:endParaRPr lang="en-US" sz="9600" dirty="0"/>
          </a:p>
        </p:txBody>
      </p:sp>
      <p:sp>
        <p:nvSpPr>
          <p:cNvPr id="3" name="Subtitle 2"/>
          <p:cNvSpPr>
            <a:spLocks noGrp="1"/>
          </p:cNvSpPr>
          <p:nvPr>
            <p:ph type="subTitle" idx="1"/>
          </p:nvPr>
        </p:nvSpPr>
        <p:spPr>
          <a:xfrm>
            <a:off x="1676400" y="4114800"/>
            <a:ext cx="5712179" cy="1524000"/>
          </a:xfrm>
        </p:spPr>
        <p:txBody>
          <a:bodyPr/>
          <a:lstStyle/>
          <a:p>
            <a:endParaRPr lang="en-US" dirty="0"/>
          </a:p>
        </p:txBody>
      </p:sp>
    </p:spTree>
    <p:extLst>
      <p:ext uri="{BB962C8B-B14F-4D97-AF65-F5344CB8AC3E}">
        <p14:creationId xmlns:p14="http://schemas.microsoft.com/office/powerpoint/2010/main" val="244052448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ENDING</a:t>
            </a:r>
            <a:endParaRPr lang="en-US" dirty="0"/>
          </a:p>
        </p:txBody>
      </p:sp>
      <p:sp>
        <p:nvSpPr>
          <p:cNvPr id="3" name="Content Placeholder 2"/>
          <p:cNvSpPr>
            <a:spLocks noGrp="1"/>
          </p:cNvSpPr>
          <p:nvPr>
            <p:ph idx="1"/>
          </p:nvPr>
        </p:nvSpPr>
        <p:spPr/>
        <p:txBody>
          <a:bodyPr/>
          <a:lstStyle/>
          <a:p>
            <a:pPr marL="0" indent="0">
              <a:buNone/>
            </a:pPr>
            <a:r>
              <a:rPr lang="en-US" dirty="0" smtClean="0"/>
              <a:t>Create a new ending to the story!</a:t>
            </a:r>
          </a:p>
          <a:p>
            <a:pPr marL="0" indent="0">
              <a:buNone/>
            </a:pPr>
            <a:r>
              <a:rPr lang="en-US" dirty="0" smtClean="0"/>
              <a:t>Avoid conflict escalation and fighting!</a:t>
            </a:r>
          </a:p>
          <a:p>
            <a:pPr marL="0" indent="0" algn="ctr">
              <a:buNone/>
            </a:pPr>
            <a:endParaRPr lang="en-US" b="1" dirty="0">
              <a:solidFill>
                <a:srgbClr val="FF0000"/>
              </a:solidFill>
            </a:endParaRPr>
          </a:p>
          <a:p>
            <a:pPr marL="0" indent="0" algn="ctr">
              <a:buNone/>
            </a:pPr>
            <a:r>
              <a:rPr lang="en-US" b="1" dirty="0" smtClean="0">
                <a:solidFill>
                  <a:srgbClr val="FF0000"/>
                </a:solidFill>
              </a:rPr>
              <a:t>VIOLENCE PREVENTION IS EVERYONE’S RESPONSIBILITY!</a:t>
            </a:r>
            <a:endParaRPr lang="en-US" b="1" dirty="0">
              <a:solidFill>
                <a:srgbClr val="FF0000"/>
              </a:solidFill>
            </a:endParaRPr>
          </a:p>
        </p:txBody>
      </p:sp>
    </p:spTree>
    <p:extLst>
      <p:ext uri="{BB962C8B-B14F-4D97-AF65-F5344CB8AC3E}">
        <p14:creationId xmlns:p14="http://schemas.microsoft.com/office/powerpoint/2010/main" val="292181647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QUESTIONS</a:t>
            </a:r>
            <a:endParaRPr lang="en-US" dirty="0"/>
          </a:p>
        </p:txBody>
      </p:sp>
      <p:sp>
        <p:nvSpPr>
          <p:cNvPr id="3" name="Content Placeholder 2"/>
          <p:cNvSpPr>
            <a:spLocks noGrp="1"/>
          </p:cNvSpPr>
          <p:nvPr>
            <p:ph idx="1"/>
          </p:nvPr>
        </p:nvSpPr>
        <p:spPr/>
        <p:txBody>
          <a:bodyPr/>
          <a:lstStyle/>
          <a:p>
            <a:r>
              <a:rPr lang="en-US" dirty="0" smtClean="0"/>
              <a:t>How do you know you are at risk for violence?</a:t>
            </a:r>
          </a:p>
          <a:p>
            <a:r>
              <a:rPr lang="en-US" dirty="0" smtClean="0"/>
              <a:t>What keeps you safe?</a:t>
            </a:r>
          </a:p>
          <a:p>
            <a:r>
              <a:rPr lang="en-US" dirty="0" smtClean="0"/>
              <a:t>What makes you more likely to experience violence?</a:t>
            </a:r>
          </a:p>
          <a:p>
            <a:r>
              <a:rPr lang="en-US" dirty="0" smtClean="0"/>
              <a:t>How might alcohol or drug use influence a conflict situation?</a:t>
            </a:r>
            <a:endParaRPr lang="en-US" dirty="0"/>
          </a:p>
        </p:txBody>
      </p:sp>
    </p:spTree>
    <p:extLst>
      <p:ext uri="{BB962C8B-B14F-4D97-AF65-F5344CB8AC3E}">
        <p14:creationId xmlns:p14="http://schemas.microsoft.com/office/powerpoint/2010/main" val="283938583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800" dirty="0" smtClean="0"/>
              <a:t>We can take certain steps to resolve our conflicts without fighting. </a:t>
            </a:r>
          </a:p>
          <a:p>
            <a:r>
              <a:rPr lang="en-US" sz="2800" dirty="0" smtClean="0"/>
              <a:t>We know that fighting often leads to more violence.</a:t>
            </a:r>
          </a:p>
          <a:p>
            <a:pPr marL="0" indent="0">
              <a:buNone/>
            </a:pPr>
            <a:endParaRPr lang="en-US" sz="2800"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3657600"/>
            <a:ext cx="2051096" cy="2187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10981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FIRST MODEL</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590800"/>
            <a:ext cx="3509348" cy="3566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a:bodyPr>
          <a:lstStyle/>
          <a:p>
            <a:pPr marL="0" indent="0" algn="ctr">
              <a:buNone/>
            </a:pPr>
            <a:r>
              <a:rPr lang="en-US" sz="4000" dirty="0" smtClean="0"/>
              <a:t>STEP ONE: </a:t>
            </a:r>
          </a:p>
          <a:p>
            <a:pPr marL="0" indent="0" algn="ctr">
              <a:buNone/>
            </a:pPr>
            <a:r>
              <a:rPr lang="en-US" sz="4000" dirty="0" smtClean="0"/>
              <a:t>KEEP COOL</a:t>
            </a:r>
          </a:p>
          <a:p>
            <a:pPr marL="0" indent="0" algn="ctr">
              <a:buNone/>
            </a:pPr>
            <a:r>
              <a:rPr lang="en-US" sz="4000" dirty="0"/>
              <a:t>	</a:t>
            </a:r>
          </a:p>
        </p:txBody>
      </p:sp>
    </p:spTree>
    <p:extLst>
      <p:ext uri="{BB962C8B-B14F-4D97-AF65-F5344CB8AC3E}">
        <p14:creationId xmlns:p14="http://schemas.microsoft.com/office/powerpoint/2010/main" val="243482757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3505200"/>
            <a:ext cx="2166938"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THINK FIRST MODEL</a:t>
            </a:r>
            <a:endParaRPr lang="en-US" dirty="0"/>
          </a:p>
        </p:txBody>
      </p:sp>
      <p:sp>
        <p:nvSpPr>
          <p:cNvPr id="3" name="Content Placeholder 2"/>
          <p:cNvSpPr>
            <a:spLocks noGrp="1"/>
          </p:cNvSpPr>
          <p:nvPr>
            <p:ph idx="1"/>
          </p:nvPr>
        </p:nvSpPr>
        <p:spPr>
          <a:xfrm>
            <a:off x="1473797" y="2133600"/>
            <a:ext cx="6196405" cy="3603812"/>
          </a:xfrm>
        </p:spPr>
        <p:txBody>
          <a:bodyPr>
            <a:normAutofit/>
          </a:bodyPr>
          <a:lstStyle/>
          <a:p>
            <a:pPr marL="0" indent="0" algn="ctr">
              <a:buNone/>
            </a:pPr>
            <a:r>
              <a:rPr lang="en-US" sz="4000" dirty="0" smtClean="0"/>
              <a:t>STEP TWO: </a:t>
            </a:r>
          </a:p>
          <a:p>
            <a:pPr marL="0" indent="0" algn="ctr">
              <a:buNone/>
            </a:pPr>
            <a:r>
              <a:rPr lang="en-US" sz="4000" dirty="0" smtClean="0"/>
              <a:t>SIZE UP THE SITUATION</a:t>
            </a:r>
          </a:p>
          <a:p>
            <a:pPr marL="0" indent="0" algn="ctr">
              <a:buNone/>
            </a:pPr>
            <a:r>
              <a:rPr lang="en-US" sz="4000" dirty="0"/>
              <a:t>	</a:t>
            </a:r>
          </a:p>
        </p:txBody>
      </p:sp>
    </p:spTree>
    <p:extLst>
      <p:ext uri="{BB962C8B-B14F-4D97-AF65-F5344CB8AC3E}">
        <p14:creationId xmlns:p14="http://schemas.microsoft.com/office/powerpoint/2010/main" val="221086296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702247">
            <a:off x="6055616" y="3726729"/>
            <a:ext cx="1865265" cy="2225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THINK FIRST MODEL</a:t>
            </a:r>
            <a:endParaRPr lang="en-US" dirty="0"/>
          </a:p>
        </p:txBody>
      </p:sp>
      <p:sp>
        <p:nvSpPr>
          <p:cNvPr id="3" name="Content Placeholder 2"/>
          <p:cNvSpPr>
            <a:spLocks noGrp="1"/>
          </p:cNvSpPr>
          <p:nvPr>
            <p:ph idx="1"/>
          </p:nvPr>
        </p:nvSpPr>
        <p:spPr/>
        <p:txBody>
          <a:bodyPr>
            <a:normAutofit/>
          </a:bodyPr>
          <a:lstStyle/>
          <a:p>
            <a:pPr marL="0" indent="0" algn="ctr">
              <a:buNone/>
            </a:pPr>
            <a:r>
              <a:rPr lang="en-US" sz="4000" dirty="0" smtClean="0"/>
              <a:t>STEP THREE: </a:t>
            </a:r>
          </a:p>
          <a:p>
            <a:pPr marL="0" indent="0" algn="ctr">
              <a:buNone/>
            </a:pPr>
            <a:r>
              <a:rPr lang="en-US" sz="4000" dirty="0" smtClean="0"/>
              <a:t>THINK IT THROUGH</a:t>
            </a:r>
          </a:p>
          <a:p>
            <a:pPr marL="0" indent="0" algn="ctr">
              <a:buNone/>
            </a:pPr>
            <a:r>
              <a:rPr lang="en-US" sz="4000" dirty="0"/>
              <a:t>	</a:t>
            </a:r>
          </a:p>
        </p:txBody>
      </p:sp>
    </p:spTree>
    <p:extLst>
      <p:ext uri="{BB962C8B-B14F-4D97-AF65-F5344CB8AC3E}">
        <p14:creationId xmlns:p14="http://schemas.microsoft.com/office/powerpoint/2010/main" val="689664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FIRST MODEL</a:t>
            </a:r>
            <a:endParaRPr lang="en-US" dirty="0"/>
          </a:p>
        </p:txBody>
      </p:sp>
      <p:sp>
        <p:nvSpPr>
          <p:cNvPr id="3" name="Content Placeholder 2"/>
          <p:cNvSpPr>
            <a:spLocks noGrp="1"/>
          </p:cNvSpPr>
          <p:nvPr>
            <p:ph idx="1"/>
          </p:nvPr>
        </p:nvSpPr>
        <p:spPr/>
        <p:txBody>
          <a:bodyPr>
            <a:normAutofit/>
          </a:bodyPr>
          <a:lstStyle/>
          <a:p>
            <a:pPr marL="0" indent="0" algn="ctr">
              <a:buNone/>
            </a:pPr>
            <a:r>
              <a:rPr lang="en-US" sz="4000" dirty="0" smtClean="0"/>
              <a:t>STEP FOUR: </a:t>
            </a:r>
          </a:p>
          <a:p>
            <a:pPr marL="0" indent="0" algn="ctr">
              <a:buNone/>
            </a:pPr>
            <a:r>
              <a:rPr lang="en-US" sz="4000" dirty="0" smtClean="0"/>
              <a:t>DO THE RIGHT THING</a:t>
            </a:r>
          </a:p>
          <a:p>
            <a:pPr marL="0" indent="0" algn="ctr">
              <a:buNone/>
            </a:pPr>
            <a:r>
              <a:rPr lang="en-US" sz="4000" dirty="0"/>
              <a:t>	</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3581400"/>
            <a:ext cx="2379663" cy="2339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657007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lstStyle/>
          <a:p>
            <a:pPr marL="0" indent="0">
              <a:buNone/>
            </a:pPr>
            <a:r>
              <a:rPr lang="en-US" dirty="0" smtClean="0"/>
              <a:t>CREATE A THINK FIRST MODEL POSTER</a:t>
            </a:r>
          </a:p>
          <a:p>
            <a:pPr marL="0" indent="0">
              <a:buNone/>
            </a:pPr>
            <a:r>
              <a:rPr lang="en-US" dirty="0" smtClean="0"/>
              <a:t>Include the following:</a:t>
            </a:r>
          </a:p>
          <a:p>
            <a:pPr lvl="1"/>
            <a:r>
              <a:rPr lang="en-US" dirty="0" smtClean="0"/>
              <a:t>Name, date, bell</a:t>
            </a:r>
          </a:p>
          <a:p>
            <a:pPr lvl="1"/>
            <a:r>
              <a:rPr lang="en-US" dirty="0" smtClean="0"/>
              <a:t>Title</a:t>
            </a:r>
          </a:p>
          <a:p>
            <a:pPr lvl="1"/>
            <a:r>
              <a:rPr lang="en-US" dirty="0" smtClean="0"/>
              <a:t>List each step</a:t>
            </a:r>
          </a:p>
          <a:p>
            <a:pPr lvl="1"/>
            <a:r>
              <a:rPr lang="en-US" dirty="0" smtClean="0"/>
              <a:t>Draw a picture to illustrate each step</a:t>
            </a:r>
          </a:p>
          <a:p>
            <a:pPr lvl="1"/>
            <a:r>
              <a:rPr lang="en-US" dirty="0" smtClean="0"/>
              <a:t>Put a border around your poster</a:t>
            </a:r>
          </a:p>
          <a:p>
            <a:pPr lvl="1"/>
            <a:r>
              <a:rPr lang="en-US" dirty="0" smtClean="0"/>
              <a:t>Be creative, neat</a:t>
            </a:r>
            <a:r>
              <a:rPr lang="en-US" smtClean="0"/>
              <a:t>, colorful</a:t>
            </a:r>
            <a:endParaRPr lang="en-US" dirty="0"/>
          </a:p>
        </p:txBody>
      </p:sp>
    </p:spTree>
    <p:extLst>
      <p:ext uri="{BB962C8B-B14F-4D97-AF65-F5344CB8AC3E}">
        <p14:creationId xmlns:p14="http://schemas.microsoft.com/office/powerpoint/2010/main" val="379462328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9696" y="762000"/>
            <a:ext cx="1881768"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a:xfrm>
            <a:off x="1295400" y="2119256"/>
            <a:ext cx="6364045" cy="3824343"/>
          </a:xfrm>
        </p:spPr>
        <p:txBody>
          <a:bodyPr>
            <a:normAutofit/>
          </a:bodyPr>
          <a:lstStyle/>
          <a:p>
            <a:pPr marL="0" indent="0" algn="ctr">
              <a:buNone/>
            </a:pPr>
            <a:r>
              <a:rPr lang="en-US" sz="2800" b="1" dirty="0" smtClean="0">
                <a:solidFill>
                  <a:srgbClr val="FF0000"/>
                </a:solidFill>
              </a:rPr>
              <a:t>FINISH “THINK FIRST MODEL” POSTER</a:t>
            </a:r>
          </a:p>
          <a:p>
            <a:r>
              <a:rPr lang="en-US" sz="2800" dirty="0"/>
              <a:t>Include the following:</a:t>
            </a:r>
          </a:p>
          <a:p>
            <a:r>
              <a:rPr lang="en-US" sz="2800" dirty="0" smtClean="0">
                <a:solidFill>
                  <a:srgbClr val="00B0F0"/>
                </a:solidFill>
              </a:rPr>
              <a:t>Title</a:t>
            </a:r>
            <a:r>
              <a:rPr lang="en-US" sz="2800" dirty="0">
                <a:solidFill>
                  <a:srgbClr val="00B0F0"/>
                </a:solidFill>
              </a:rPr>
              <a:t> </a:t>
            </a:r>
          </a:p>
          <a:p>
            <a:pPr lvl="0"/>
            <a:r>
              <a:rPr lang="en-US" sz="2800" dirty="0">
                <a:solidFill>
                  <a:srgbClr val="7030A0"/>
                </a:solidFill>
              </a:rPr>
              <a:t>Border</a:t>
            </a:r>
          </a:p>
          <a:p>
            <a:pPr lvl="0"/>
            <a:r>
              <a:rPr lang="en-US" sz="2800" dirty="0">
                <a:solidFill>
                  <a:srgbClr val="00B050"/>
                </a:solidFill>
              </a:rPr>
              <a:t>List the 4 steps</a:t>
            </a:r>
          </a:p>
          <a:p>
            <a:pPr lvl="0"/>
            <a:r>
              <a:rPr lang="en-US" sz="2800" dirty="0">
                <a:solidFill>
                  <a:schemeClr val="accent1">
                    <a:lumMod val="75000"/>
                  </a:schemeClr>
                </a:solidFill>
              </a:rPr>
              <a:t>A picture to illustrate each step</a:t>
            </a:r>
          </a:p>
          <a:p>
            <a:pPr lvl="0"/>
            <a:r>
              <a:rPr lang="en-US" sz="2800" dirty="0">
                <a:solidFill>
                  <a:schemeClr val="accent2">
                    <a:lumMod val="60000"/>
                    <a:lumOff val="40000"/>
                  </a:schemeClr>
                </a:solidFill>
              </a:rPr>
              <a:t>Name, date, bell</a:t>
            </a:r>
          </a:p>
          <a:p>
            <a:pPr marL="0" indent="0" algn="ctr">
              <a:buNone/>
            </a:pPr>
            <a:endParaRPr lang="en-US" sz="2800" b="1" dirty="0">
              <a:solidFill>
                <a:srgbClr val="FF0000"/>
              </a:solidFill>
            </a:endParaRPr>
          </a:p>
        </p:txBody>
      </p:sp>
      <p:sp>
        <p:nvSpPr>
          <p:cNvPr id="4" name="TextBox 3"/>
          <p:cNvSpPr txBox="1"/>
          <p:nvPr/>
        </p:nvSpPr>
        <p:spPr>
          <a:xfrm>
            <a:off x="4724400" y="3276600"/>
            <a:ext cx="3352800" cy="1200329"/>
          </a:xfrm>
          <a:prstGeom prst="rect">
            <a:avLst/>
          </a:prstGeom>
          <a:noFill/>
        </p:spPr>
        <p:txBody>
          <a:bodyPr wrap="square" rtlCol="0">
            <a:spAutoFit/>
          </a:bodyPr>
          <a:lstStyle/>
          <a:p>
            <a:r>
              <a:rPr lang="en-US" dirty="0" smtClean="0"/>
              <a:t>STEP 1: KEEP COOL</a:t>
            </a:r>
          </a:p>
          <a:p>
            <a:r>
              <a:rPr lang="en-US" dirty="0" smtClean="0"/>
              <a:t>STEP 2: SIZE UP THE SITUATION</a:t>
            </a:r>
          </a:p>
          <a:p>
            <a:r>
              <a:rPr lang="en-US" dirty="0" smtClean="0"/>
              <a:t>STEP 3: THINK IT THROUGH</a:t>
            </a:r>
          </a:p>
          <a:p>
            <a:r>
              <a:rPr lang="en-US" dirty="0" smtClean="0"/>
              <a:t>STEP 4: DO THE RIGHT THING</a:t>
            </a:r>
            <a:endParaRPr lang="en-US" dirty="0"/>
          </a:p>
        </p:txBody>
      </p:sp>
    </p:spTree>
    <p:extLst>
      <p:ext uri="{BB962C8B-B14F-4D97-AF65-F5344CB8AC3E}">
        <p14:creationId xmlns:p14="http://schemas.microsoft.com/office/powerpoint/2010/main" val="30516076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FIRST MODEL</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590800"/>
            <a:ext cx="3509348" cy="3566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a:bodyPr>
          <a:lstStyle/>
          <a:p>
            <a:pPr marL="0" indent="0" algn="ctr">
              <a:buNone/>
            </a:pPr>
            <a:r>
              <a:rPr lang="en-US" sz="4000" dirty="0" smtClean="0"/>
              <a:t>STEP ONE: </a:t>
            </a:r>
          </a:p>
          <a:p>
            <a:pPr marL="0" indent="0" algn="ctr">
              <a:buNone/>
            </a:pPr>
            <a:r>
              <a:rPr lang="en-US" sz="4000" dirty="0" smtClean="0"/>
              <a:t>KEEP COOL</a:t>
            </a:r>
          </a:p>
          <a:p>
            <a:pPr marL="0" indent="0" algn="ctr">
              <a:buNone/>
            </a:pPr>
            <a:r>
              <a:rPr lang="en-US" sz="4000" dirty="0"/>
              <a:t>	</a:t>
            </a:r>
          </a:p>
        </p:txBody>
      </p:sp>
    </p:spTree>
    <p:extLst>
      <p:ext uri="{BB962C8B-B14F-4D97-AF65-F5344CB8AC3E}">
        <p14:creationId xmlns:p14="http://schemas.microsoft.com/office/powerpoint/2010/main" val="395423597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3581" y="838200"/>
            <a:ext cx="788999" cy="1446550"/>
          </a:xfrm>
          <a:prstGeom prst="rect">
            <a:avLst/>
          </a:prstGeom>
          <a:noFill/>
        </p:spPr>
        <p:txBody>
          <a:bodyPr wrap="none" lIns="91440" tIns="45720" rIns="91440" bIns="45720">
            <a:spAutoFit/>
          </a:bodyPr>
          <a:lstStyle/>
          <a:p>
            <a:pPr algn="ctr"/>
            <a:r>
              <a:rPr lang="en-US" sz="8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a:t>
            </a:r>
            <a:endParaRPr lang="en-US" sz="8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Rectangle 4"/>
          <p:cNvSpPr/>
          <p:nvPr/>
        </p:nvSpPr>
        <p:spPr>
          <a:xfrm>
            <a:off x="2209800" y="2590800"/>
            <a:ext cx="790602" cy="1446550"/>
          </a:xfrm>
          <a:prstGeom prst="rect">
            <a:avLst/>
          </a:prstGeom>
          <a:noFill/>
        </p:spPr>
        <p:txBody>
          <a:bodyPr wrap="none" lIns="91440" tIns="45720" rIns="91440" bIns="45720">
            <a:spAutoFit/>
          </a:bodyPr>
          <a:lstStyle/>
          <a:p>
            <a:pPr algn="ctr"/>
            <a:r>
              <a:rPr lang="en-US" sz="8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V</a:t>
            </a:r>
            <a:endParaRPr lang="en-US" sz="8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Rectangle 5"/>
          <p:cNvSpPr/>
          <p:nvPr/>
        </p:nvSpPr>
        <p:spPr>
          <a:xfrm>
            <a:off x="2171328" y="4388638"/>
            <a:ext cx="867546" cy="1446550"/>
          </a:xfrm>
          <a:prstGeom prst="rect">
            <a:avLst/>
          </a:prstGeom>
          <a:noFill/>
        </p:spPr>
        <p:txBody>
          <a:bodyPr wrap="none" lIns="91440" tIns="45720" rIns="91440" bIns="45720">
            <a:spAutoFit/>
          </a:bodyPr>
          <a:lstStyle/>
          <a:p>
            <a:pPr algn="ctr"/>
            <a:r>
              <a:rPr lang="en-US" sz="8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a:t>
            </a:r>
            <a:endParaRPr lang="en-US" sz="8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TextBox 6"/>
          <p:cNvSpPr txBox="1"/>
          <p:nvPr/>
        </p:nvSpPr>
        <p:spPr>
          <a:xfrm>
            <a:off x="2729345" y="1371600"/>
            <a:ext cx="3886200" cy="646331"/>
          </a:xfrm>
          <a:prstGeom prst="rect">
            <a:avLst/>
          </a:prstGeom>
          <a:noFill/>
        </p:spPr>
        <p:txBody>
          <a:bodyPr wrap="square" rtlCol="0">
            <a:spAutoFit/>
          </a:bodyPr>
          <a:lstStyle/>
          <a:p>
            <a:r>
              <a:rPr lang="en-US" sz="3600" dirty="0" smtClean="0"/>
              <a:t>GGRESSORS</a:t>
            </a:r>
            <a:endParaRPr lang="en-US" sz="3600" dirty="0"/>
          </a:p>
        </p:txBody>
      </p:sp>
      <p:sp>
        <p:nvSpPr>
          <p:cNvPr id="8" name="TextBox 7"/>
          <p:cNvSpPr txBox="1"/>
          <p:nvPr/>
        </p:nvSpPr>
        <p:spPr>
          <a:xfrm>
            <a:off x="2882580" y="2990909"/>
            <a:ext cx="2447526" cy="646331"/>
          </a:xfrm>
          <a:prstGeom prst="rect">
            <a:avLst/>
          </a:prstGeom>
          <a:noFill/>
        </p:spPr>
        <p:txBody>
          <a:bodyPr wrap="square" rtlCol="0">
            <a:spAutoFit/>
          </a:bodyPr>
          <a:lstStyle/>
          <a:p>
            <a:r>
              <a:rPr lang="en-US" sz="3600" dirty="0" smtClean="0"/>
              <a:t>ICTIMS</a:t>
            </a:r>
            <a:endParaRPr lang="en-US" sz="3600" dirty="0"/>
          </a:p>
        </p:txBody>
      </p:sp>
      <p:sp>
        <p:nvSpPr>
          <p:cNvPr id="9" name="TextBox 8"/>
          <p:cNvSpPr txBox="1"/>
          <p:nvPr/>
        </p:nvSpPr>
        <p:spPr>
          <a:xfrm>
            <a:off x="2903362" y="4953000"/>
            <a:ext cx="3116438" cy="646331"/>
          </a:xfrm>
          <a:prstGeom prst="rect">
            <a:avLst/>
          </a:prstGeom>
          <a:noFill/>
        </p:spPr>
        <p:txBody>
          <a:bodyPr wrap="square" rtlCol="0">
            <a:spAutoFit/>
          </a:bodyPr>
          <a:lstStyle/>
          <a:p>
            <a:r>
              <a:rPr lang="en-US" sz="3600" dirty="0" smtClean="0"/>
              <a:t>YSTANDERS</a:t>
            </a:r>
            <a:endParaRPr lang="en-US" sz="3600" dirty="0"/>
          </a:p>
        </p:txBody>
      </p:sp>
    </p:spTree>
    <p:extLst>
      <p:ext uri="{BB962C8B-B14F-4D97-AF65-F5344CB8AC3E}">
        <p14:creationId xmlns:p14="http://schemas.microsoft.com/office/powerpoint/2010/main" val="11146624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BELIEF?</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408196"/>
            <a:ext cx="2924174" cy="3445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1463041" y="2119257"/>
            <a:ext cx="6080760" cy="2605143"/>
          </a:xfrm>
        </p:spPr>
        <p:txBody>
          <a:bodyPr/>
          <a:lstStyle/>
          <a:p>
            <a:pPr marL="0" indent="0">
              <a:buNone/>
            </a:pPr>
            <a:r>
              <a:rPr lang="en-US" sz="4400" dirty="0">
                <a:solidFill>
                  <a:srgbClr val="FF0000"/>
                </a:solidFill>
              </a:rPr>
              <a:t>An opinion or conviction</a:t>
            </a:r>
          </a:p>
          <a:p>
            <a:pPr marL="457200" indent="-457200">
              <a:buFont typeface="Wingdings" pitchFamily="2" charset="2"/>
              <a:buChar char="§"/>
            </a:pPr>
            <a:r>
              <a:rPr lang="en-US" sz="3200" dirty="0"/>
              <a:t>Confidence</a:t>
            </a:r>
          </a:p>
          <a:p>
            <a:pPr marL="457200" indent="-457200">
              <a:buFont typeface="Wingdings" pitchFamily="2" charset="2"/>
              <a:buChar char="§"/>
            </a:pPr>
            <a:r>
              <a:rPr lang="en-US" sz="3200" dirty="0"/>
              <a:t>Faith</a:t>
            </a:r>
          </a:p>
          <a:p>
            <a:pPr marL="457200" indent="-457200">
              <a:buFont typeface="Wingdings" pitchFamily="2" charset="2"/>
              <a:buChar char="§"/>
            </a:pPr>
            <a:r>
              <a:rPr lang="en-US" sz="3200" dirty="0"/>
              <a:t>Trust</a:t>
            </a:r>
          </a:p>
          <a:p>
            <a:endParaRPr lang="en-US" dirty="0"/>
          </a:p>
        </p:txBody>
      </p:sp>
    </p:spTree>
    <p:extLst>
      <p:ext uri="{BB962C8B-B14F-4D97-AF65-F5344CB8AC3E}">
        <p14:creationId xmlns:p14="http://schemas.microsoft.com/office/powerpoint/2010/main" val="208074160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38200"/>
            <a:ext cx="7543799" cy="1181867"/>
          </a:xfrm>
        </p:spPr>
        <p:txBody>
          <a:bodyPr>
            <a:normAutofit/>
          </a:bodyPr>
          <a:lstStyle/>
          <a:p>
            <a:r>
              <a:rPr lang="en-US" sz="2800" dirty="0" smtClean="0"/>
              <a:t>THINGS THAT AFFECT OUR ATTITUDES AND  BELIEF !</a:t>
            </a:r>
            <a:endParaRPr lang="en-US" sz="2800" dirty="0"/>
          </a:p>
        </p:txBody>
      </p:sp>
      <p:sp>
        <p:nvSpPr>
          <p:cNvPr id="3" name="Content Placeholder 2"/>
          <p:cNvSpPr>
            <a:spLocks noGrp="1"/>
          </p:cNvSpPr>
          <p:nvPr>
            <p:ph idx="1"/>
          </p:nvPr>
        </p:nvSpPr>
        <p:spPr/>
        <p:txBody>
          <a:bodyPr/>
          <a:lstStyle/>
          <a:p>
            <a:pPr>
              <a:buFont typeface="Wingdings" pitchFamily="2" charset="2"/>
              <a:buChar char="Ø"/>
            </a:pPr>
            <a:r>
              <a:rPr lang="en-US" dirty="0">
                <a:solidFill>
                  <a:schemeClr val="bg2">
                    <a:lumMod val="25000"/>
                  </a:schemeClr>
                </a:solidFill>
              </a:rPr>
              <a:t>FAMILY</a:t>
            </a:r>
          </a:p>
          <a:p>
            <a:pPr>
              <a:buFont typeface="Wingdings" pitchFamily="2" charset="2"/>
              <a:buChar char="Ø"/>
            </a:pPr>
            <a:r>
              <a:rPr lang="en-US" dirty="0">
                <a:solidFill>
                  <a:schemeClr val="bg2">
                    <a:lumMod val="25000"/>
                  </a:schemeClr>
                </a:solidFill>
              </a:rPr>
              <a:t>FRIENDS</a:t>
            </a:r>
          </a:p>
          <a:p>
            <a:pPr>
              <a:buFont typeface="Wingdings" pitchFamily="2" charset="2"/>
              <a:buChar char="Ø"/>
            </a:pPr>
            <a:r>
              <a:rPr lang="en-US" dirty="0">
                <a:solidFill>
                  <a:schemeClr val="bg2">
                    <a:lumMod val="25000"/>
                  </a:schemeClr>
                </a:solidFill>
              </a:rPr>
              <a:t>TV</a:t>
            </a:r>
          </a:p>
          <a:p>
            <a:pPr>
              <a:buFont typeface="Wingdings" pitchFamily="2" charset="2"/>
              <a:buChar char="Ø"/>
            </a:pPr>
            <a:r>
              <a:rPr lang="en-US" dirty="0">
                <a:solidFill>
                  <a:schemeClr val="bg2">
                    <a:lumMod val="25000"/>
                  </a:schemeClr>
                </a:solidFill>
              </a:rPr>
              <a:t>BOOKS</a:t>
            </a:r>
          </a:p>
          <a:p>
            <a:pPr>
              <a:buFont typeface="Wingdings" pitchFamily="2" charset="2"/>
              <a:buChar char="Ø"/>
            </a:pPr>
            <a:r>
              <a:rPr lang="en-US" dirty="0">
                <a:solidFill>
                  <a:schemeClr val="bg2">
                    <a:lumMod val="25000"/>
                  </a:schemeClr>
                </a:solidFill>
              </a:rPr>
              <a:t>ADVERTISMENTS</a:t>
            </a:r>
          </a:p>
          <a:p>
            <a:pPr>
              <a:buFont typeface="Wingdings" pitchFamily="2" charset="2"/>
              <a:buChar char="Ø"/>
            </a:pPr>
            <a:r>
              <a:rPr lang="en-US" dirty="0">
                <a:solidFill>
                  <a:schemeClr val="bg2">
                    <a:lumMod val="25000"/>
                  </a:schemeClr>
                </a:solidFill>
              </a:rPr>
              <a:t>NEWS COVERAGE</a:t>
            </a:r>
          </a:p>
          <a:p>
            <a:pPr>
              <a:buFont typeface="Wingdings" pitchFamily="2" charset="2"/>
              <a:buChar char="Ø"/>
            </a:pPr>
            <a:r>
              <a:rPr lang="en-US" dirty="0" smtClean="0">
                <a:solidFill>
                  <a:schemeClr val="bg2">
                    <a:lumMod val="25000"/>
                  </a:schemeClr>
                </a:solidFill>
              </a:rPr>
              <a:t>MUSIC</a:t>
            </a:r>
          </a:p>
          <a:p>
            <a:pPr>
              <a:buFont typeface="Wingdings" pitchFamily="2" charset="2"/>
              <a:buChar char="Ø"/>
            </a:pPr>
            <a:r>
              <a:rPr lang="en-US" dirty="0" smtClean="0">
                <a:solidFill>
                  <a:schemeClr val="bg2">
                    <a:lumMod val="25000"/>
                  </a:schemeClr>
                </a:solidFill>
              </a:rPr>
              <a:t>TEACHERS</a:t>
            </a:r>
            <a:endParaRPr lang="en-US" dirty="0">
              <a:solidFill>
                <a:schemeClr val="bg2">
                  <a:lumMod val="25000"/>
                </a:schemeClr>
              </a:solidFill>
            </a:endParaRPr>
          </a:p>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0706" y="2590800"/>
            <a:ext cx="2649970" cy="2595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081886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27891"/>
            <a:ext cx="6982177" cy="782618"/>
          </a:xfrm>
        </p:spPr>
        <p:txBody>
          <a:bodyPr/>
          <a:lstStyle/>
          <a:p>
            <a:r>
              <a:rPr lang="en-US" dirty="0" smtClean="0"/>
              <a:t>ASSIGNMENT</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2590800"/>
            <a:ext cx="1321082"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1066800" y="1676400"/>
            <a:ext cx="6272605" cy="4114800"/>
          </a:xfrm>
        </p:spPr>
        <p:txBody>
          <a:bodyPr>
            <a:normAutofit fontScale="85000" lnSpcReduction="10000"/>
          </a:bodyPr>
          <a:lstStyle/>
          <a:p>
            <a:pPr marL="0" indent="0">
              <a:buNone/>
            </a:pPr>
            <a:r>
              <a:rPr lang="en-US" sz="2100" b="1" dirty="0" smtClean="0">
                <a:solidFill>
                  <a:srgbClr val="FF0000"/>
                </a:solidFill>
              </a:rPr>
              <a:t>Directions: WITH A PARTNER: </a:t>
            </a:r>
            <a:r>
              <a:rPr lang="en-US" sz="2100" b="1" dirty="0" smtClean="0">
                <a:solidFill>
                  <a:srgbClr val="0070C0"/>
                </a:solidFill>
              </a:rPr>
              <a:t>Look at your belief card and answer the questions below about the belief.</a:t>
            </a:r>
          </a:p>
          <a:p>
            <a:pPr marL="342900" indent="-342900">
              <a:buAutoNum type="arabicPeriod"/>
            </a:pPr>
            <a:r>
              <a:rPr lang="en-US" sz="1900" dirty="0" smtClean="0"/>
              <a:t>Do you agree or disagree with the statement on the belief card? Why?</a:t>
            </a:r>
          </a:p>
          <a:p>
            <a:pPr marL="342900" indent="-342900">
              <a:buAutoNum type="arabicPeriod"/>
            </a:pPr>
            <a:r>
              <a:rPr lang="en-US" sz="1900" dirty="0" smtClean="0"/>
              <a:t>What does the saying mean?</a:t>
            </a:r>
          </a:p>
          <a:p>
            <a:pPr marL="342900" indent="-342900">
              <a:buAutoNum type="arabicPeriod"/>
            </a:pPr>
            <a:r>
              <a:rPr lang="en-US" sz="1900" dirty="0" smtClean="0"/>
              <a:t>Who would believe this? (list all that apply)</a:t>
            </a:r>
          </a:p>
          <a:p>
            <a:pPr lvl="1"/>
            <a:r>
              <a:rPr lang="en-US" sz="1900" dirty="0" smtClean="0"/>
              <a:t>An aggressor</a:t>
            </a:r>
          </a:p>
          <a:p>
            <a:pPr lvl="1"/>
            <a:r>
              <a:rPr lang="en-US" sz="1900" dirty="0" smtClean="0"/>
              <a:t>A victim</a:t>
            </a:r>
          </a:p>
          <a:p>
            <a:pPr lvl="1"/>
            <a:r>
              <a:rPr lang="en-US" sz="1900" dirty="0" smtClean="0"/>
              <a:t>A bystander</a:t>
            </a:r>
          </a:p>
          <a:p>
            <a:pPr lvl="1"/>
            <a:r>
              <a:rPr lang="en-US" sz="1900" dirty="0" smtClean="0"/>
              <a:t>A problem-solver</a:t>
            </a:r>
          </a:p>
          <a:p>
            <a:pPr marL="0" indent="0">
              <a:buNone/>
            </a:pPr>
            <a:r>
              <a:rPr lang="en-US" sz="1900" dirty="0" smtClean="0"/>
              <a:t>4. Where do you think the belief comes from?</a:t>
            </a:r>
          </a:p>
          <a:p>
            <a:pPr marL="0" indent="0">
              <a:buNone/>
            </a:pPr>
            <a:r>
              <a:rPr lang="en-US" sz="1900" dirty="0" smtClean="0"/>
              <a:t>5. Give a real-life example of when someone might say or believe this.</a:t>
            </a:r>
          </a:p>
          <a:p>
            <a:pPr marL="0" indent="0">
              <a:buNone/>
            </a:pPr>
            <a:r>
              <a:rPr lang="en-US" sz="1900" dirty="0" smtClean="0"/>
              <a:t>6. Give an example of when someone did something that would make you question this belief.</a:t>
            </a:r>
          </a:p>
          <a:p>
            <a:pPr marL="0" indent="0">
              <a:buNone/>
            </a:pPr>
            <a:r>
              <a:rPr lang="en-US" sz="1900" dirty="0" smtClean="0"/>
              <a:t>7. If someone believed this, then how would that person act?</a:t>
            </a:r>
          </a:p>
          <a:p>
            <a:pPr marL="0" indent="0">
              <a:buNone/>
            </a:pPr>
            <a:endParaRPr lang="en-US" sz="1900" dirty="0"/>
          </a:p>
        </p:txBody>
      </p:sp>
    </p:spTree>
    <p:extLst>
      <p:ext uri="{BB962C8B-B14F-4D97-AF65-F5344CB8AC3E}">
        <p14:creationId xmlns:p14="http://schemas.microsoft.com/office/powerpoint/2010/main" val="60880858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Many things affect our attitudes and beliefs- our families, friends, television, books, advertising, news coverage, and music. And what we believe affects what we do. If we hold hostile beliefs, such as “people are basically mean, then we are more likely to act in a hostile way. Therefore, it is important for us to think about our beliefs and try to understand where they come from and why they don’t always hold true.</a:t>
            </a:r>
            <a:endParaRPr lang="en-US" dirty="0"/>
          </a:p>
        </p:txBody>
      </p:sp>
    </p:spTree>
    <p:extLst>
      <p:ext uri="{BB962C8B-B14F-4D97-AF65-F5344CB8AC3E}">
        <p14:creationId xmlns:p14="http://schemas.microsoft.com/office/powerpoint/2010/main" val="425388803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a:xfrm>
            <a:off x="1463040" y="2133599"/>
            <a:ext cx="6690360" cy="3589469"/>
          </a:xfrm>
        </p:spPr>
        <p:txBody>
          <a:bodyPr/>
          <a:lstStyle/>
          <a:p>
            <a:r>
              <a:rPr lang="en-US" dirty="0" smtClean="0"/>
              <a:t>AGGRESSOR:</a:t>
            </a:r>
          </a:p>
          <a:p>
            <a:pPr lvl="1"/>
            <a:r>
              <a:rPr lang="en-US" dirty="0" smtClean="0"/>
              <a:t>A person that provokes a fight</a:t>
            </a:r>
          </a:p>
          <a:p>
            <a:r>
              <a:rPr lang="en-US" dirty="0" smtClean="0"/>
              <a:t>VICTIM:</a:t>
            </a:r>
          </a:p>
          <a:p>
            <a:pPr lvl="1"/>
            <a:r>
              <a:rPr lang="en-US" dirty="0" smtClean="0"/>
              <a:t>A person who is physically or verbally attacked</a:t>
            </a:r>
          </a:p>
          <a:p>
            <a:r>
              <a:rPr lang="en-US" dirty="0" smtClean="0"/>
              <a:t>BYSTANDER:</a:t>
            </a:r>
          </a:p>
          <a:p>
            <a:pPr lvl="1"/>
            <a:r>
              <a:rPr lang="en-US" dirty="0" smtClean="0"/>
              <a:t>A person who is present, but does not take part in the fight</a:t>
            </a:r>
          </a:p>
        </p:txBody>
      </p:sp>
    </p:spTree>
    <p:extLst>
      <p:ext uri="{BB962C8B-B14F-4D97-AF65-F5344CB8AC3E}">
        <p14:creationId xmlns:p14="http://schemas.microsoft.com/office/powerpoint/2010/main" val="1973629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24400" y="1219200"/>
            <a:ext cx="3048000" cy="2522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1066800" y="3048000"/>
            <a:ext cx="6781800" cy="1870425"/>
          </a:xfrm>
        </p:spPr>
        <p:txBody>
          <a:bodyPr>
            <a:normAutofit fontScale="90000"/>
          </a:bodyPr>
          <a:lstStyle/>
          <a:p>
            <a:r>
              <a:rPr lang="en-US" dirty="0" smtClean="0"/>
              <a:t>LOOKING AT CONFLICT IN OUR LIVES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9231244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dirty="0" smtClean="0"/>
              <a:t>VIOLENCE:</a:t>
            </a:r>
          </a:p>
          <a:p>
            <a:pPr lvl="1"/>
            <a:r>
              <a:rPr lang="en-US" dirty="0" smtClean="0"/>
              <a:t>A harmful or destructive force</a:t>
            </a:r>
          </a:p>
          <a:p>
            <a:r>
              <a:rPr lang="en-US" dirty="0" smtClean="0"/>
              <a:t>CONFLICT:</a:t>
            </a:r>
          </a:p>
          <a:p>
            <a:pPr lvl="1"/>
            <a:r>
              <a:rPr lang="en-US" dirty="0" smtClean="0"/>
              <a:t>A struggle, fight or battle</a:t>
            </a:r>
          </a:p>
          <a:p>
            <a:r>
              <a:rPr lang="en-US" dirty="0" smtClean="0"/>
              <a:t>PREVENTION:</a:t>
            </a:r>
          </a:p>
          <a:p>
            <a:pPr lvl="1"/>
            <a:r>
              <a:rPr lang="en-US" dirty="0" smtClean="0"/>
              <a:t>The act of preventing or stopping something</a:t>
            </a:r>
            <a:endParaRPr lang="en-US" dirty="0"/>
          </a:p>
        </p:txBody>
      </p:sp>
    </p:spTree>
    <p:extLst>
      <p:ext uri="{BB962C8B-B14F-4D97-AF65-F5344CB8AC3E}">
        <p14:creationId xmlns:p14="http://schemas.microsoft.com/office/powerpoint/2010/main" val="243553593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TROUBLE IN THE HALL SCENE 1</a:t>
            </a:r>
            <a:endParaRPr lang="en-US" dirty="0"/>
          </a:p>
        </p:txBody>
      </p:sp>
      <p:sp>
        <p:nvSpPr>
          <p:cNvPr id="3" name="Content Placeholder 2"/>
          <p:cNvSpPr>
            <a:spLocks noGrp="1"/>
          </p:cNvSpPr>
          <p:nvPr>
            <p:ph idx="1"/>
          </p:nvPr>
        </p:nvSpPr>
        <p:spPr/>
        <p:txBody>
          <a:bodyPr/>
          <a:lstStyle/>
          <a:p>
            <a:pPr marL="0" indent="0">
              <a:buNone/>
            </a:pPr>
            <a:r>
              <a:rPr lang="en-US" dirty="0" smtClean="0"/>
              <a:t>Calvin, an eighth grader, and his friend Fatima are talking in the hall when Calvin sees another student, Jim talking to his girlfriend, Naomi. Jim is also an eighth grader and Calvin has seen him talking to Naomi before. Calvin is jealous and angry. He turns to Fatima.</a:t>
            </a:r>
            <a:endParaRPr lang="en-US" dirty="0"/>
          </a:p>
        </p:txBody>
      </p:sp>
    </p:spTree>
    <p:extLst>
      <p:ext uri="{BB962C8B-B14F-4D97-AF65-F5344CB8AC3E}">
        <p14:creationId xmlns:p14="http://schemas.microsoft.com/office/powerpoint/2010/main" val="70853048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914400"/>
            <a:ext cx="6348805" cy="4953000"/>
          </a:xfrm>
        </p:spPr>
        <p:txBody>
          <a:bodyPr>
            <a:normAutofit/>
          </a:bodyPr>
          <a:lstStyle/>
          <a:p>
            <a:r>
              <a:rPr lang="en-US" dirty="0" smtClean="0">
                <a:solidFill>
                  <a:srgbClr val="FF0000"/>
                </a:solidFill>
              </a:rPr>
              <a:t>Calvin: Check it out.</a:t>
            </a:r>
          </a:p>
          <a:p>
            <a:r>
              <a:rPr lang="en-US" dirty="0" smtClean="0"/>
              <a:t>Fatima: Where? What are you talking about?</a:t>
            </a:r>
          </a:p>
          <a:p>
            <a:r>
              <a:rPr lang="en-US" dirty="0" smtClean="0">
                <a:solidFill>
                  <a:srgbClr val="FF0000"/>
                </a:solidFill>
              </a:rPr>
              <a:t>Calvin: Jim and Naomi.</a:t>
            </a:r>
          </a:p>
          <a:p>
            <a:r>
              <a:rPr lang="en-US" dirty="0" smtClean="0"/>
              <a:t>Fatima: What about Jim and Naomi? They’re just talking. People do that you know. I don’t see what the big deal is.</a:t>
            </a:r>
          </a:p>
          <a:p>
            <a:r>
              <a:rPr lang="en-US" dirty="0" smtClean="0">
                <a:solidFill>
                  <a:srgbClr val="FF0000"/>
                </a:solidFill>
              </a:rPr>
              <a:t>Calvin: The big deal is that he’s messing with my girlfriend. I see him talking to her all the time.</a:t>
            </a:r>
          </a:p>
          <a:p>
            <a:r>
              <a:rPr lang="en-US" dirty="0" smtClean="0"/>
              <a:t>Fatima: I don’t know ,Cal, maybe they’re just talking about school or something.</a:t>
            </a:r>
          </a:p>
          <a:p>
            <a:endParaRPr lang="en-US" dirty="0"/>
          </a:p>
        </p:txBody>
      </p:sp>
    </p:spTree>
    <p:extLst>
      <p:ext uri="{BB962C8B-B14F-4D97-AF65-F5344CB8AC3E}">
        <p14:creationId xmlns:p14="http://schemas.microsoft.com/office/powerpoint/2010/main" val="262807943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1" y="990600"/>
            <a:ext cx="6096000" cy="4419600"/>
          </a:xfrm>
        </p:spPr>
        <p:txBody>
          <a:bodyPr>
            <a:normAutofit lnSpcReduction="10000"/>
          </a:bodyPr>
          <a:lstStyle/>
          <a:p>
            <a:r>
              <a:rPr lang="en-US" dirty="0" smtClean="0">
                <a:solidFill>
                  <a:srgbClr val="FF0000"/>
                </a:solidFill>
              </a:rPr>
              <a:t>Calvin: It doesn’t matter what they’re talking about. Look how close he’s standing to her. Man, he’s practically breathing down her neck.</a:t>
            </a:r>
          </a:p>
          <a:p>
            <a:r>
              <a:rPr lang="en-US" dirty="0" smtClean="0"/>
              <a:t>Fatima: I guess they are standing pretty close. And she sure is laughing a lot.</a:t>
            </a:r>
          </a:p>
          <a:p>
            <a:r>
              <a:rPr lang="en-US" dirty="0" smtClean="0">
                <a:solidFill>
                  <a:srgbClr val="FF0000"/>
                </a:solidFill>
              </a:rPr>
              <a:t>Calvin: Jim has got to see me standing here. He’s doing this just to get to me.</a:t>
            </a:r>
          </a:p>
          <a:p>
            <a:r>
              <a:rPr lang="en-US" dirty="0" smtClean="0"/>
              <a:t>Fatima: Well, maybe he doesn’t see you.</a:t>
            </a:r>
          </a:p>
          <a:p>
            <a:r>
              <a:rPr lang="en-US" dirty="0" smtClean="0">
                <a:solidFill>
                  <a:srgbClr val="FF0000"/>
                </a:solidFill>
              </a:rPr>
              <a:t>Calvin: Yeah, well I should go over there and kick his butt anyway. That guy’s got no right moving in on my girlfriend.</a:t>
            </a:r>
          </a:p>
          <a:p>
            <a:endParaRPr lang="en-US" dirty="0"/>
          </a:p>
        </p:txBody>
      </p:sp>
    </p:spTree>
    <p:extLst>
      <p:ext uri="{BB962C8B-B14F-4D97-AF65-F5344CB8AC3E}">
        <p14:creationId xmlns:p14="http://schemas.microsoft.com/office/powerpoint/2010/main" val="22406166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1269</TotalTime>
  <Words>1441</Words>
  <Application>Microsoft Office PowerPoint</Application>
  <PresentationFormat>On-screen Show (4:3)</PresentationFormat>
  <Paragraphs>190</Paragraphs>
  <Slides>33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Brush Script MT</vt:lpstr>
      <vt:lpstr>Constantia</vt:lpstr>
      <vt:lpstr>Franklin Gothic Book</vt:lpstr>
      <vt:lpstr>Rage Italic</vt:lpstr>
      <vt:lpstr>Wingdings</vt:lpstr>
      <vt:lpstr>Pushpin</vt:lpstr>
      <vt:lpstr>WARM UP</vt:lpstr>
      <vt:lpstr>AVB</vt:lpstr>
      <vt:lpstr>PowerPoint Presentation</vt:lpstr>
      <vt:lpstr>VOCABULARY</vt:lpstr>
      <vt:lpstr>LOOKING AT CONFLICT IN OUR LIVES</vt:lpstr>
      <vt:lpstr>VOCABULARY</vt:lpstr>
      <vt:lpstr>TROUBLE IN THE HALL SCENE 1</vt:lpstr>
      <vt:lpstr>PowerPoint Presentation</vt:lpstr>
      <vt:lpstr>PowerPoint Presentation</vt:lpstr>
      <vt:lpstr>QUESTIONS</vt:lpstr>
      <vt:lpstr>THINK ABOUT IT! Describe a fictional or nonfictional conflict</vt:lpstr>
      <vt:lpstr>CONCLUSION</vt:lpstr>
      <vt:lpstr>EXIT TICKET</vt:lpstr>
      <vt:lpstr>WARM UP</vt:lpstr>
      <vt:lpstr>WHEN CONFLICTS BECOME FIGHTS</vt:lpstr>
      <vt:lpstr>TROUBLE IN THE HALL SCENE 2</vt:lpstr>
      <vt:lpstr>PowerPoint Presentation</vt:lpstr>
      <vt:lpstr>PowerPoint Presentation</vt:lpstr>
      <vt:lpstr>WHAT HAPPENED?</vt:lpstr>
      <vt:lpstr>NEW ENDING</vt:lpstr>
      <vt:lpstr> QUESTIONS</vt:lpstr>
      <vt:lpstr>CONCLUSION</vt:lpstr>
      <vt:lpstr>THINK FIRST MODEL</vt:lpstr>
      <vt:lpstr>THINK FIRST MODEL</vt:lpstr>
      <vt:lpstr>THINK FIRST MODEL</vt:lpstr>
      <vt:lpstr>THINK FIRST MODEL</vt:lpstr>
      <vt:lpstr>ASSIGNMENT</vt:lpstr>
      <vt:lpstr>WARM UP</vt:lpstr>
      <vt:lpstr>THINK FIRST MODEL</vt:lpstr>
      <vt:lpstr>WHAT IS BELIEF?</vt:lpstr>
      <vt:lpstr>THINGS THAT AFFECT OUR ATTITUDES AND  BELIEF !</vt:lpstr>
      <vt:lpstr>ASSIGNMENT</vt:lpstr>
      <vt:lpstr>CONCLUSION</vt:lpstr>
    </vt:vector>
  </TitlesOfParts>
  <Company>Virginia Beach City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AVB</dc:title>
  <dc:creator>Jocelyn M. Barrington</dc:creator>
  <cp:lastModifiedBy>Allen M. Brewer Jr</cp:lastModifiedBy>
  <cp:revision>42</cp:revision>
  <dcterms:created xsi:type="dcterms:W3CDTF">2013-01-21T14:34:59Z</dcterms:created>
  <dcterms:modified xsi:type="dcterms:W3CDTF">2017-01-24T19:05:05Z</dcterms:modified>
</cp:coreProperties>
</file>